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64" r:id="rId6"/>
    <p:sldId id="265" r:id="rId7"/>
    <p:sldId id="269" r:id="rId8"/>
    <p:sldId id="270" r:id="rId9"/>
    <p:sldId id="268" r:id="rId10"/>
  </p:sldIdLst>
  <p:sldSz cx="12192000" cy="6858000"/>
  <p:notesSz cx="6797675" cy="9928225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Слайд think-cell" r:id="rId16" imgW="360" imgH="360" progId="">
                  <p:embed/>
                </p:oleObj>
              </mc:Choice>
              <mc:Fallback>
                <p:oleObj name="Слайд think-cell" r:id="rId16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налогообложения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недропользователей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Поручения Главы государства по вопросам стимулирования инвестиций в экономику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Группа 11"/>
          <p:cNvGrpSpPr>
            <a:grpSpLocks/>
          </p:cNvGrpSpPr>
          <p:nvPr/>
        </p:nvGrpSpPr>
        <p:grpSpPr bwMode="auto">
          <a:xfrm>
            <a:off x="278674" y="1092962"/>
            <a:ext cx="11660778" cy="2167962"/>
            <a:chOff x="3877721" y="1160406"/>
            <a:chExt cx="4330437" cy="3722069"/>
          </a:xfrm>
        </p:grpSpPr>
        <p:sp>
          <p:nvSpPr>
            <p:cNvPr id="29" name="TextBox 6"/>
            <p:cNvSpPr txBox="1">
              <a:spLocks noChangeAspect="1"/>
            </p:cNvSpPr>
            <p:nvPr/>
          </p:nvSpPr>
          <p:spPr bwMode="auto">
            <a:xfrm>
              <a:off x="3877721" y="1923397"/>
              <a:ext cx="4330437" cy="2959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«Известно, что в Казахстане хорошо развита добывающая промышленность. Этот сектор выступает надежным источником роста национальной экономики. Так должно быть и впредь.»</a:t>
              </a: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«Отдельного внимания требует геологоразведка. … в нашей богатой ресурсами стране долгое время не было значимых геологических открытий. Ситуацию нужно срочно менять.»</a:t>
              </a: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«Задача Правительства – довести к 2026 году площадь геолого-геофизической изученности с текущих 1,5 млн. до не менее 2 млн. 200 тысяч кв. км.»</a:t>
              </a:r>
            </a:p>
          </p:txBody>
        </p:sp>
        <p:sp>
          <p:nvSpPr>
            <p:cNvPr id="30" name="TextBox 7"/>
            <p:cNvSpPr txBox="1">
              <a:spLocks noChangeArrowheads="1"/>
            </p:cNvSpPr>
            <p:nvPr/>
          </p:nvSpPr>
          <p:spPr bwMode="auto">
            <a:xfrm>
              <a:off x="3877721" y="1160406"/>
              <a:ext cx="4320952" cy="607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7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Из Послания народу Казахстана «Экономический курс справедливого Казахстана» от 1 сентября 2023г.:</a:t>
              </a:r>
            </a:p>
          </p:txBody>
        </p:sp>
      </p:grpSp>
      <p:grpSp>
        <p:nvGrpSpPr>
          <p:cNvPr id="31" name="Группа 12"/>
          <p:cNvGrpSpPr>
            <a:grpSpLocks/>
          </p:cNvGrpSpPr>
          <p:nvPr/>
        </p:nvGrpSpPr>
        <p:grpSpPr bwMode="auto">
          <a:xfrm>
            <a:off x="278675" y="3772260"/>
            <a:ext cx="11660777" cy="2838091"/>
            <a:chOff x="5239505" y="1148702"/>
            <a:chExt cx="6876609" cy="2514306"/>
          </a:xfrm>
        </p:grpSpPr>
        <p:sp>
          <p:nvSpPr>
            <p:cNvPr id="32" name="TextBox 8"/>
            <p:cNvSpPr txBox="1">
              <a:spLocks noChangeArrowheads="1"/>
            </p:cNvSpPr>
            <p:nvPr/>
          </p:nvSpPr>
          <p:spPr bwMode="auto">
            <a:xfrm>
              <a:off x="5239506" y="1693251"/>
              <a:ext cx="6876608" cy="1969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«Нужно создать благоприятные условия для повышения деловой активности через привлечение в экономику частных инвестиций. Для этого прежде всего необходима стабильная налоговая политика, стимулирующая качественное развитие и ответственное поведение бизнеса.»</a:t>
              </a: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«Важно постоянно работать над улучшением инвестиционного климата и условий для ведения бизнеса.»</a:t>
              </a: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«В целом, задача Правительства и всех государственных органов – открыть дорогу отечественному бизнесу и иностранным инвесторам. … Предприниматели и инвесторы, в свою очередь, должны проявлять добропорядочность, соблюдать закон, не уходить от налогообложения.»</a:t>
              </a:r>
            </a:p>
          </p:txBody>
        </p:sp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5239505" y="1148702"/>
              <a:ext cx="6876609" cy="545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7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Из Послания народу Казахстана «Справедливый Казахстан: закон и порядок, экономический рост, 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sz="17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общественный оптимизм» от 2 сентября 2024г.:</a:t>
              </a:r>
            </a:p>
          </p:txBody>
        </p:sp>
      </p:grp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pPr/>
              <a:t>1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50546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налогообложения недропользователей по корпоративному подоходному налогу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B67832-E8B9-3B9E-A384-104D1FDEAB91}"/>
              </a:ext>
            </a:extLst>
          </p:cNvPr>
          <p:cNvSpPr txBox="1"/>
          <p:nvPr/>
        </p:nvSpPr>
        <p:spPr>
          <a:xfrm>
            <a:off x="219808" y="1409088"/>
            <a:ext cx="117025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отдельная глава для добывающей отрасли. Для удобства пользования в различных параграфах - особые положения по определению доходов, по вычетам расходов недропользователей, в том числе выделение в отдельный параграф всех положений по вычету расходов на ГРР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193432" y="993849"/>
            <a:ext cx="11728938" cy="3774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структуры Налогового кодекса в разделе по КПН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A5ADA1-87FA-937C-C09E-4E0E6B020460}"/>
              </a:ext>
            </a:extLst>
          </p:cNvPr>
          <p:cNvSpPr/>
          <p:nvPr/>
        </p:nvSpPr>
        <p:spPr>
          <a:xfrm>
            <a:off x="193432" y="2321151"/>
            <a:ext cx="11728938" cy="665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Стимулирование ГРР в горнорудной и нефтегазовой отраслях через положения по вычету расходов на ГРР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193431" y="2986871"/>
            <a:ext cx="1170256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отнесение на вычеты расходов на ГРР в горнорудной отрасли через действующие контракты на добычу (независимо от успешности разведки)</a:t>
            </a:r>
          </a:p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отнесение на вычеты расходов на ГРР при исчислении совокупного годового дохода (СГД) по внеконтрактной деятельности (ВКД) при </a:t>
            </a:r>
            <a:r>
              <a:rPr lang="ru-RU" sz="16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неуспешной разведке</a:t>
            </a:r>
          </a:p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прекращении действия контракта недропользователю предоставлено право выбора переноса накопленных расходов на другие контракты на недропользование или на ВКД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EB14A19-4F9D-4966-800A-59858CEDB465}"/>
              </a:ext>
            </a:extLst>
          </p:cNvPr>
          <p:cNvSpPr/>
          <p:nvPr/>
        </p:nvSpPr>
        <p:spPr>
          <a:xfrm>
            <a:off x="193431" y="5073435"/>
            <a:ext cx="11702561" cy="6524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Применение нулевой ставки НДПИ при </a:t>
            </a:r>
            <a:r>
              <a:rPr lang="en-US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IRR</a:t>
            </a:r>
            <a:r>
              <a:rPr lang="kk-KZ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kk-KZ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более</a:t>
            </a:r>
            <a:r>
              <a:rPr lang="kk-KZ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15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% на срок до 5 лет</a:t>
            </a:r>
            <a:r>
              <a:rPr lang="en-US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6AD3EF-3D51-425B-B5B2-0A817B1A8D97}"/>
              </a:ext>
            </a:extLst>
          </p:cNvPr>
          <p:cNvSpPr txBox="1"/>
          <p:nvPr/>
        </p:nvSpPr>
        <p:spPr>
          <a:xfrm>
            <a:off x="219808" y="5771575"/>
            <a:ext cx="1170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Возможность применения по части </a:t>
            </a:r>
            <a:r>
              <a:rPr lang="ru-RU" sz="16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действующих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месторождений, включаемых в перечень, утверждаемый Правительством РК, если промышленная добыча начинается после 2022 года.</a:t>
            </a:r>
          </a:p>
        </p:txBody>
      </p:sp>
    </p:spTree>
    <p:extLst>
      <p:ext uri="{BB962C8B-B14F-4D97-AF65-F5344CB8AC3E}">
        <p14:creationId xmlns:p14="http://schemas.microsoft.com/office/powerpoint/2010/main" val="261555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горнорудной отрасли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3431" y="2616990"/>
            <a:ext cx="11755316" cy="547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Стимулирование разработки техногенных минеральных образований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3431" y="3278414"/>
            <a:ext cx="11755316" cy="2318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понижающего коэффициента 0,1 к ставке НДПИ при извлечении твердых полезных ископаемых (ТПИ) из техногенных минеральных образований (ТМО)</a:t>
            </a: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ТМО изменен объект обложения НДПИ с объема добычи на объем реализации</a:t>
            </a: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использовании ТМО как ОПИ </a:t>
            </a:r>
            <a:r>
              <a:rPr lang="ru-RU" sz="12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извлечения из них ТПИ для собственных производственных нужд или реализации)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применение ставки НДПИ для ОПИ (0,02 МРП – 73,84 тенге на тонну /кг) </a:t>
            </a:r>
          </a:p>
          <a:p>
            <a:pPr marL="0" lvl="4" algn="just">
              <a:spcAft>
                <a:spcPts val="4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57" y="993347"/>
            <a:ext cx="11755316" cy="547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Соглашение о переработке ТПИ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B67832-E8B9-3B9E-A384-104D1FDEAB91}"/>
              </a:ext>
            </a:extLst>
          </p:cNvPr>
          <p:cNvSpPr txBox="1"/>
          <p:nvPr/>
        </p:nvSpPr>
        <p:spPr>
          <a:xfrm>
            <a:off x="219808" y="1626298"/>
            <a:ext cx="1170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стимулирования переработки руды предусмотрено освобождение на 10 лет по ряду налогов: КПН, земельный налог, налог на имущество, НДС на импорт и таможенные пошлины на ввоз технологического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6376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нефтяной отрасли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F409DC-A4F7-4B07-117A-AC4A0E450F95}"/>
              </a:ext>
            </a:extLst>
          </p:cNvPr>
          <p:cNvSpPr txBox="1"/>
          <p:nvPr/>
        </p:nvSpPr>
        <p:spPr>
          <a:xfrm>
            <a:off x="214199" y="1402353"/>
            <a:ext cx="11711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Разрешение 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ru-RU" sz="16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альтернативного налога на недропользование (режим АНН+) со встречными инвестиционными обязательствами если 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месторождение 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соответствует критериям 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истощающихся </a:t>
            </a:r>
            <a:r>
              <a:rPr lang="ru-RU" sz="1200" i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(обводненность и </a:t>
            </a:r>
            <a:r>
              <a:rPr lang="ru-RU" sz="1200" i="1" kern="0" dirty="0" err="1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выработанность</a:t>
            </a:r>
            <a:r>
              <a:rPr lang="ru-RU" sz="1200" i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либо коэффициент извлечения нефти 0,4 и более);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Инвестиционные обязательства 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(согласно статье 153-1 Кодекса о недрах и недропользовании)</a:t>
            </a:r>
          </a:p>
          <a:p>
            <a:pPr marL="342900" lvl="4" indent="-342900" algn="just"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 контракт включается 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инвестиционное обязательство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недропользователя</a:t>
            </a:r>
            <a:endParaRPr lang="ru-RU" sz="1600" i="1" kern="0" dirty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инвестиционным обязательством являются 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дополнительные инвестиции 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 разработку такого месторождения и (или) 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дополнительное финансирование социально-экономического развития 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региона </a:t>
            </a:r>
          </a:p>
          <a:p>
            <a:pPr marL="342900" lvl="4" indent="-342900" algn="just"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коэффициент инвестирования 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 истощающемуся месторождению устанавливается исходя из фактического годового объема добычи </a:t>
            </a:r>
            <a:r>
              <a:rPr lang="ru-RU" sz="1600" i="1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(% от СГД)</a:t>
            </a:r>
            <a:endParaRPr lang="ru-RU" sz="1600" i="1" dirty="0">
              <a:solidFill>
                <a:srgbClr val="002060"/>
              </a:solidFill>
              <a:ea typeface="Tahoma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A8607F4-5519-96B0-2389-5F5816BFD067}"/>
              </a:ext>
            </a:extLst>
          </p:cNvPr>
          <p:cNvSpPr/>
          <p:nvPr/>
        </p:nvSpPr>
        <p:spPr>
          <a:xfrm>
            <a:off x="228602" y="1052739"/>
            <a:ext cx="11711354" cy="282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Стимулирование разработки истощающихся (зрелых) месторождений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7D0913-9B78-4EE5-9D3F-DD5F97A36AB1}"/>
              </a:ext>
            </a:extLst>
          </p:cNvPr>
          <p:cNvSpPr txBox="1"/>
          <p:nvPr/>
        </p:nvSpPr>
        <p:spPr>
          <a:xfrm>
            <a:off x="228602" y="4391870"/>
            <a:ext cx="11784011" cy="63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latin typeface="Arial" pitchFamily="34" charset="0"/>
                <a:cs typeface="Arial" pitchFamily="34" charset="0"/>
              </a:rPr>
              <a:t>Сжигание газа в объемах, разрешенных Кодексом «О недрах и недропользовании», будет облагаться НДПИ исходя из </a:t>
            </a:r>
            <a:r>
              <a:rPr lang="ru-RU" sz="1600" b="1" kern="100" dirty="0">
                <a:latin typeface="Arial" pitchFamily="34" charset="0"/>
                <a:cs typeface="Arial" pitchFamily="34" charset="0"/>
              </a:rPr>
              <a:t>производственной себестоимости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, не по мировым ценам</a:t>
            </a:r>
            <a:endParaRPr lang="ru-RU" sz="1600" i="1" dirty="0">
              <a:ea typeface="Tahoma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25C514C-27D2-4F2A-A549-B29FBCC7D5FC}"/>
              </a:ext>
            </a:extLst>
          </p:cNvPr>
          <p:cNvSpPr/>
          <p:nvPr/>
        </p:nvSpPr>
        <p:spPr>
          <a:xfrm>
            <a:off x="272455" y="4007739"/>
            <a:ext cx="11740158" cy="384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Налогообложение технологически неизбежно сжигаемого газа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46C201-3BBC-41B0-9B91-60CF505E0756}"/>
              </a:ext>
            </a:extLst>
          </p:cNvPr>
          <p:cNvSpPr/>
          <p:nvPr/>
        </p:nvSpPr>
        <p:spPr>
          <a:xfrm>
            <a:off x="228602" y="5158615"/>
            <a:ext cx="11740158" cy="5826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Учета расходов на геологическое изучение недр в последующих доходах от реализации геологической информации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6B600C-8334-41E9-9277-5C9FB8DE9D3C}"/>
              </a:ext>
            </a:extLst>
          </p:cNvPr>
          <p:cNvSpPr txBox="1"/>
          <p:nvPr/>
        </p:nvSpPr>
        <p:spPr>
          <a:xfrm>
            <a:off x="168167" y="7037279"/>
            <a:ext cx="11740158" cy="934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Убытки недропользователя, возникшие после завершения лицензии на геологическое изучение недр возможно покрыть последующими доходами от реализации полученной геологической информации в течение пятилетнего срока (срок конфиденциальности) в соответствии с Кодексом «О недрах и недропользовании»</a:t>
            </a:r>
            <a:endParaRPr lang="ru-RU" sz="1600" i="1" dirty="0">
              <a:solidFill>
                <a:srgbClr val="002060"/>
              </a:solidFill>
              <a:ea typeface="Tahoma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A23F3-09A6-40AE-8B95-37ED4D9EC4EB}"/>
              </a:ext>
            </a:extLst>
          </p:cNvPr>
          <p:cNvSpPr txBox="1"/>
          <p:nvPr/>
        </p:nvSpPr>
        <p:spPr>
          <a:xfrm>
            <a:off x="185395" y="5805261"/>
            <a:ext cx="11740158" cy="63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latin typeface="Arial" pitchFamily="34" charset="0"/>
                <a:cs typeface="Arial" pitchFamily="34" charset="0"/>
              </a:rPr>
              <a:t>Расходы на геологическое изучение недр, возможно покрыть последующими доходами от реализации полученной геологической информации в течение пятилетнего срока (юниорские компании)</a:t>
            </a:r>
          </a:p>
        </p:txBody>
      </p:sp>
    </p:spTree>
    <p:extLst>
      <p:ext uri="{BB962C8B-B14F-4D97-AF65-F5344CB8AC3E}">
        <p14:creationId xmlns:p14="http://schemas.microsoft.com/office/powerpoint/2010/main" val="362106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поступлениях в бюджет от недропользователей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2119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295BC47-C863-1D60-39ED-67091C237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590197"/>
              </p:ext>
            </p:extLst>
          </p:nvPr>
        </p:nvGraphicFramePr>
        <p:xfrm>
          <a:off x="165102" y="1492250"/>
          <a:ext cx="11847511" cy="459105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07922">
                  <a:extLst>
                    <a:ext uri="{9D8B030D-6E8A-4147-A177-3AD203B41FA5}">
                      <a16:colId xmlns:a16="http://schemas.microsoft.com/office/drawing/2014/main" val="2622604158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val="6290586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val="1295769057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val="1893656902"/>
                    </a:ext>
                  </a:extLst>
                </a:gridCol>
                <a:gridCol w="778851">
                  <a:extLst>
                    <a:ext uri="{9D8B030D-6E8A-4147-A177-3AD203B41FA5}">
                      <a16:colId xmlns:a16="http://schemas.microsoft.com/office/drawing/2014/main" val="400691065"/>
                    </a:ext>
                  </a:extLst>
                </a:gridCol>
                <a:gridCol w="883695">
                  <a:extLst>
                    <a:ext uri="{9D8B030D-6E8A-4147-A177-3AD203B41FA5}">
                      <a16:colId xmlns:a16="http://schemas.microsoft.com/office/drawing/2014/main" val="266555571"/>
                    </a:ext>
                  </a:extLst>
                </a:gridCol>
                <a:gridCol w="887441">
                  <a:extLst>
                    <a:ext uri="{9D8B030D-6E8A-4147-A177-3AD203B41FA5}">
                      <a16:colId xmlns:a16="http://schemas.microsoft.com/office/drawing/2014/main" val="3363403893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val="88128972"/>
                    </a:ext>
                  </a:extLst>
                </a:gridCol>
                <a:gridCol w="703960">
                  <a:extLst>
                    <a:ext uri="{9D8B030D-6E8A-4147-A177-3AD203B41FA5}">
                      <a16:colId xmlns:a16="http://schemas.microsoft.com/office/drawing/2014/main" val="199959241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val="2832940783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val="2817712118"/>
                    </a:ext>
                  </a:extLst>
                </a:gridCol>
                <a:gridCol w="793829">
                  <a:extLst>
                    <a:ext uri="{9D8B030D-6E8A-4147-A177-3AD203B41FA5}">
                      <a16:colId xmlns:a16="http://schemas.microsoft.com/office/drawing/2014/main" val="1668358473"/>
                    </a:ext>
                  </a:extLst>
                </a:gridCol>
                <a:gridCol w="797572">
                  <a:extLst>
                    <a:ext uri="{9D8B030D-6E8A-4147-A177-3AD203B41FA5}">
                      <a16:colId xmlns:a16="http://schemas.microsoft.com/office/drawing/2014/main" val="4065249757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val="2958635307"/>
                    </a:ext>
                  </a:extLst>
                </a:gridCol>
              </a:tblGrid>
              <a:tr h="3605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Недропользователи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Кол-во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факт за 2021г.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факт за 2022г.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факт за 2023г.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45112"/>
                  </a:ext>
                </a:extLst>
              </a:tr>
              <a:tr h="777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17268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ПВ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2 977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288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146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142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372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177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424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216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8339410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ОПИ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31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36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6232925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1 454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1 107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904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1 593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1 360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233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1 955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1 722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232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6967213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195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1 467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355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118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994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2 285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514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134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1 849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532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148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1 170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7315405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УВС-СРП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24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2 741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960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170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1 611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6 705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1 751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4 760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5 356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1 759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209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3 388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1131755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 по УВС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219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4 208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1 316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288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2 605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8 990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2 265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327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6 398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7 205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2 291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357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4 557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4235974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6 289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5 666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2 398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664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2 605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11 027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3 857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773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6 398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9 679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4 286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835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4 557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12082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79937FF-F04D-3C94-3D0E-6F338DA7155E}"/>
              </a:ext>
            </a:extLst>
          </p:cNvPr>
          <p:cNvSpPr txBox="1"/>
          <p:nvPr/>
        </p:nvSpPr>
        <p:spPr>
          <a:xfrm>
            <a:off x="993774" y="958047"/>
            <a:ext cx="9547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800" b="1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Налоговые поступ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ления</a:t>
            </a:r>
            <a:r>
              <a:rPr lang="ru-RU" sz="1800" b="1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в  компетенции КГД</a:t>
            </a:r>
            <a:endParaRPr lang="ru-RU" sz="1800" b="1" i="0" u="none" strike="noStrike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3A6178-6774-816E-7DB7-C26C2A4CCAF6}"/>
              </a:ext>
            </a:extLst>
          </p:cNvPr>
          <p:cNvSpPr txBox="1"/>
          <p:nvPr/>
        </p:nvSpPr>
        <p:spPr>
          <a:xfrm>
            <a:off x="10540999" y="1043628"/>
            <a:ext cx="165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>
                <a:latin typeface="Bookman Old Style" panose="02050604050505020204" pitchFamily="18" charset="0"/>
              </a:rPr>
              <a:t>млрд. тенге</a:t>
            </a:r>
            <a:endParaRPr lang="ru-RU" sz="14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79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783B1-B4DA-2F6F-9412-FF3FE6395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642D353-C4B1-6966-2787-D71DADD9E229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поступлениях в бюджет от недропользователей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B0709B-6088-F6BE-7353-7E4603B3CD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2119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9D7B317-677C-D794-F6E1-CCFB8D487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603146"/>
              </p:ext>
            </p:extLst>
          </p:nvPr>
        </p:nvGraphicFramePr>
        <p:xfrm>
          <a:off x="165102" y="1492250"/>
          <a:ext cx="11847511" cy="457835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07922">
                  <a:extLst>
                    <a:ext uri="{9D8B030D-6E8A-4147-A177-3AD203B41FA5}">
                      <a16:colId xmlns:a16="http://schemas.microsoft.com/office/drawing/2014/main" val="2622604158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val="6290586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val="1295769057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val="1893656902"/>
                    </a:ext>
                  </a:extLst>
                </a:gridCol>
                <a:gridCol w="778851">
                  <a:extLst>
                    <a:ext uri="{9D8B030D-6E8A-4147-A177-3AD203B41FA5}">
                      <a16:colId xmlns:a16="http://schemas.microsoft.com/office/drawing/2014/main" val="400691065"/>
                    </a:ext>
                  </a:extLst>
                </a:gridCol>
                <a:gridCol w="883695">
                  <a:extLst>
                    <a:ext uri="{9D8B030D-6E8A-4147-A177-3AD203B41FA5}">
                      <a16:colId xmlns:a16="http://schemas.microsoft.com/office/drawing/2014/main" val="266555571"/>
                    </a:ext>
                  </a:extLst>
                </a:gridCol>
                <a:gridCol w="887441">
                  <a:extLst>
                    <a:ext uri="{9D8B030D-6E8A-4147-A177-3AD203B41FA5}">
                      <a16:colId xmlns:a16="http://schemas.microsoft.com/office/drawing/2014/main" val="3363403893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val="88128972"/>
                    </a:ext>
                  </a:extLst>
                </a:gridCol>
                <a:gridCol w="703960">
                  <a:extLst>
                    <a:ext uri="{9D8B030D-6E8A-4147-A177-3AD203B41FA5}">
                      <a16:colId xmlns:a16="http://schemas.microsoft.com/office/drawing/2014/main" val="199959241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val="2832940783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val="2817712118"/>
                    </a:ext>
                  </a:extLst>
                </a:gridCol>
                <a:gridCol w="793829">
                  <a:extLst>
                    <a:ext uri="{9D8B030D-6E8A-4147-A177-3AD203B41FA5}">
                      <a16:colId xmlns:a16="http://schemas.microsoft.com/office/drawing/2014/main" val="1668358473"/>
                    </a:ext>
                  </a:extLst>
                </a:gridCol>
                <a:gridCol w="797572">
                  <a:extLst>
                    <a:ext uri="{9D8B030D-6E8A-4147-A177-3AD203B41FA5}">
                      <a16:colId xmlns:a16="http://schemas.microsoft.com/office/drawing/2014/main" val="4065249757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val="2958635307"/>
                    </a:ext>
                  </a:extLst>
                </a:gridCol>
              </a:tblGrid>
              <a:tr h="3595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Недропользователи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Кол-во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факт за 9мес. 2023г.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факт за 9мес. 2024г.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45112"/>
                  </a:ext>
                </a:extLst>
              </a:tr>
              <a:tr h="775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17268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ПВ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2 977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8339410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ОПИ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6232925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1 454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1 461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6967213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195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1 328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7315405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УВС-СРП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24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3 944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1 189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2 601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3 451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2 187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-189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-414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1131755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 по УВС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219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5 214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1 567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3 381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4 778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1 400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-168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-385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4235974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6 289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7 031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3 034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3 381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6 230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2 455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-802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-579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-385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12082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4BD28C3-01F7-FDB8-7BBC-78E42BEB3246}"/>
              </a:ext>
            </a:extLst>
          </p:cNvPr>
          <p:cNvSpPr txBox="1"/>
          <p:nvPr/>
        </p:nvSpPr>
        <p:spPr>
          <a:xfrm>
            <a:off x="993774" y="958047"/>
            <a:ext cx="9547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800" b="1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Налоговые поступ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ления</a:t>
            </a:r>
            <a:r>
              <a:rPr lang="ru-RU" sz="1800" b="1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в компетенции КГД</a:t>
            </a:r>
            <a:endParaRPr lang="ru-RU" sz="1800" b="1" i="0" u="none" strike="noStrike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52BAB-EF01-4A01-95F1-8E9683002F93}"/>
              </a:ext>
            </a:extLst>
          </p:cNvPr>
          <p:cNvSpPr txBox="1"/>
          <p:nvPr/>
        </p:nvSpPr>
        <p:spPr>
          <a:xfrm>
            <a:off x="10540999" y="1043628"/>
            <a:ext cx="165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>
                <a:latin typeface="Bookman Old Style" panose="02050604050505020204" pitchFamily="18" charset="0"/>
              </a:rPr>
              <a:t>млрд. тенге</a:t>
            </a:r>
            <a:endParaRPr lang="ru-RU" sz="14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21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поступлениях в </a:t>
            </a:r>
            <a:r>
              <a:rPr lang="ru-RU" sz="2800" b="1">
                <a:latin typeface="Arial" panose="020B0604020202020204" pitchFamily="34" charset="0"/>
                <a:cs typeface="Arial" panose="020B0604020202020204" pitchFamily="34" charset="0"/>
              </a:rPr>
              <a:t>бюджет от недропользователей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2119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FE57E30-D8E4-52D6-78BC-58B4D73F5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1372"/>
              </p:ext>
            </p:extLst>
          </p:nvPr>
        </p:nvGraphicFramePr>
        <p:xfrm>
          <a:off x="165102" y="1492250"/>
          <a:ext cx="11645897" cy="232374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26692">
                  <a:extLst>
                    <a:ext uri="{9D8B030D-6E8A-4147-A177-3AD203B41FA5}">
                      <a16:colId xmlns:a16="http://schemas.microsoft.com/office/drawing/2014/main" val="2622604158"/>
                    </a:ext>
                  </a:extLst>
                </a:gridCol>
                <a:gridCol w="1085970">
                  <a:extLst>
                    <a:ext uri="{9D8B030D-6E8A-4147-A177-3AD203B41FA5}">
                      <a16:colId xmlns:a16="http://schemas.microsoft.com/office/drawing/2014/main" val="62905861"/>
                    </a:ext>
                  </a:extLst>
                </a:gridCol>
                <a:gridCol w="1380087">
                  <a:extLst>
                    <a:ext uri="{9D8B030D-6E8A-4147-A177-3AD203B41FA5}">
                      <a16:colId xmlns:a16="http://schemas.microsoft.com/office/drawing/2014/main" val="1295769057"/>
                    </a:ext>
                  </a:extLst>
                </a:gridCol>
                <a:gridCol w="1069001">
                  <a:extLst>
                    <a:ext uri="{9D8B030D-6E8A-4147-A177-3AD203B41FA5}">
                      <a16:colId xmlns:a16="http://schemas.microsoft.com/office/drawing/2014/main" val="1893656902"/>
                    </a:ext>
                  </a:extLst>
                </a:gridCol>
                <a:gridCol w="1176469">
                  <a:extLst>
                    <a:ext uri="{9D8B030D-6E8A-4147-A177-3AD203B41FA5}">
                      <a16:colId xmlns:a16="http://schemas.microsoft.com/office/drawing/2014/main" val="400691065"/>
                    </a:ext>
                  </a:extLst>
                </a:gridCol>
                <a:gridCol w="1334837">
                  <a:extLst>
                    <a:ext uri="{9D8B030D-6E8A-4147-A177-3AD203B41FA5}">
                      <a16:colId xmlns:a16="http://schemas.microsoft.com/office/drawing/2014/main" val="266555571"/>
                    </a:ext>
                  </a:extLst>
                </a:gridCol>
                <a:gridCol w="1340496">
                  <a:extLst>
                    <a:ext uri="{9D8B030D-6E8A-4147-A177-3AD203B41FA5}">
                      <a16:colId xmlns:a16="http://schemas.microsoft.com/office/drawing/2014/main" val="3363403893"/>
                    </a:ext>
                  </a:extLst>
                </a:gridCol>
                <a:gridCol w="1069001">
                  <a:extLst>
                    <a:ext uri="{9D8B030D-6E8A-4147-A177-3AD203B41FA5}">
                      <a16:colId xmlns:a16="http://schemas.microsoft.com/office/drawing/2014/main" val="88128972"/>
                    </a:ext>
                  </a:extLst>
                </a:gridCol>
                <a:gridCol w="1063344">
                  <a:extLst>
                    <a:ext uri="{9D8B030D-6E8A-4147-A177-3AD203B41FA5}">
                      <a16:colId xmlns:a16="http://schemas.microsoft.com/office/drawing/2014/main" val="1999592411"/>
                    </a:ext>
                  </a:extLst>
                </a:gridCol>
              </a:tblGrid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КПН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НДС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СПиН, в т.ч.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НДПИ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ТПиН, в т.ч.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ЭТП на нефть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45112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5 666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2 090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-405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2 118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799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1 125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1 026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738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17268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11 027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3 879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-182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4 705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2 127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849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8339410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2023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9 679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2 973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3 751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963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62329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AD12149-930E-0F71-800C-6806464BEA72}"/>
              </a:ext>
            </a:extLst>
          </p:cNvPr>
          <p:cNvSpPr txBox="1"/>
          <p:nvPr/>
        </p:nvSpPr>
        <p:spPr>
          <a:xfrm>
            <a:off x="993774" y="958047"/>
            <a:ext cx="9547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800" b="1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Налоговые поступ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ления</a:t>
            </a:r>
            <a:r>
              <a:rPr lang="ru-RU" sz="1800" b="1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в компетенции КГД</a:t>
            </a:r>
            <a:endParaRPr lang="ru-RU" sz="1800" b="1" i="0" u="none" strike="noStrike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F9C6E7-6027-ACA5-EE97-1C049FE46083}"/>
              </a:ext>
            </a:extLst>
          </p:cNvPr>
          <p:cNvSpPr txBox="1"/>
          <p:nvPr/>
        </p:nvSpPr>
        <p:spPr>
          <a:xfrm>
            <a:off x="10540999" y="1043628"/>
            <a:ext cx="165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>
                <a:latin typeface="Bookman Old Style" panose="02050604050505020204" pitchFamily="18" charset="0"/>
              </a:rPr>
              <a:t>млрд. тенге</a:t>
            </a:r>
            <a:endParaRPr lang="ru-RU" sz="1400" i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68492D48-B1A5-E53C-98E7-F6D78515E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084096"/>
              </p:ext>
            </p:extLst>
          </p:nvPr>
        </p:nvGraphicFramePr>
        <p:xfrm>
          <a:off x="165103" y="4180013"/>
          <a:ext cx="11660181" cy="232374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29301">
                  <a:extLst>
                    <a:ext uri="{9D8B030D-6E8A-4147-A177-3AD203B41FA5}">
                      <a16:colId xmlns:a16="http://schemas.microsoft.com/office/drawing/2014/main" val="2622604158"/>
                    </a:ext>
                  </a:extLst>
                </a:gridCol>
                <a:gridCol w="1087302">
                  <a:extLst>
                    <a:ext uri="{9D8B030D-6E8A-4147-A177-3AD203B41FA5}">
                      <a16:colId xmlns:a16="http://schemas.microsoft.com/office/drawing/2014/main" val="62905861"/>
                    </a:ext>
                  </a:extLst>
                </a:gridCol>
                <a:gridCol w="1381780">
                  <a:extLst>
                    <a:ext uri="{9D8B030D-6E8A-4147-A177-3AD203B41FA5}">
                      <a16:colId xmlns:a16="http://schemas.microsoft.com/office/drawing/2014/main" val="1295769057"/>
                    </a:ext>
                  </a:extLst>
                </a:gridCol>
                <a:gridCol w="1070312">
                  <a:extLst>
                    <a:ext uri="{9D8B030D-6E8A-4147-A177-3AD203B41FA5}">
                      <a16:colId xmlns:a16="http://schemas.microsoft.com/office/drawing/2014/main" val="1893656902"/>
                    </a:ext>
                  </a:extLst>
                </a:gridCol>
                <a:gridCol w="1177912">
                  <a:extLst>
                    <a:ext uri="{9D8B030D-6E8A-4147-A177-3AD203B41FA5}">
                      <a16:colId xmlns:a16="http://schemas.microsoft.com/office/drawing/2014/main" val="400691065"/>
                    </a:ext>
                  </a:extLst>
                </a:gridCol>
                <a:gridCol w="1336474">
                  <a:extLst>
                    <a:ext uri="{9D8B030D-6E8A-4147-A177-3AD203B41FA5}">
                      <a16:colId xmlns:a16="http://schemas.microsoft.com/office/drawing/2014/main" val="266555571"/>
                    </a:ext>
                  </a:extLst>
                </a:gridCol>
                <a:gridCol w="1342140">
                  <a:extLst>
                    <a:ext uri="{9D8B030D-6E8A-4147-A177-3AD203B41FA5}">
                      <a16:colId xmlns:a16="http://schemas.microsoft.com/office/drawing/2014/main" val="3363403893"/>
                    </a:ext>
                  </a:extLst>
                </a:gridCol>
                <a:gridCol w="1070312">
                  <a:extLst>
                    <a:ext uri="{9D8B030D-6E8A-4147-A177-3AD203B41FA5}">
                      <a16:colId xmlns:a16="http://schemas.microsoft.com/office/drawing/2014/main" val="88128972"/>
                    </a:ext>
                  </a:extLst>
                </a:gridCol>
                <a:gridCol w="1064648">
                  <a:extLst>
                    <a:ext uri="{9D8B030D-6E8A-4147-A177-3AD203B41FA5}">
                      <a16:colId xmlns:a16="http://schemas.microsoft.com/office/drawing/2014/main" val="1999592411"/>
                    </a:ext>
                  </a:extLst>
                </a:gridCol>
              </a:tblGrid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КПН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НДС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СПиН, в т.ч.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НДПИ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ТПиН, в т.ч.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ЭТП на нефть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45112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 мес. 2023г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7 031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2 166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176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2 781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1 585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1 215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1 101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694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17268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 мес. 2024г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6 230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1 909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2 757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8339410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отклонение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-802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-257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-540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-126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145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6232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8545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1234</Words>
  <Application>Microsoft Office PowerPoint</Application>
  <PresentationFormat>Широкоэкранный</PresentationFormat>
  <Paragraphs>361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Century Gothic</vt:lpstr>
      <vt:lpstr>Times New Roman</vt:lpstr>
      <vt:lpstr>Wingdings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Нурлыбек Шаймаханов</cp:lastModifiedBy>
  <cp:revision>30</cp:revision>
  <cp:lastPrinted>2024-11-27T12:57:06Z</cp:lastPrinted>
  <dcterms:modified xsi:type="dcterms:W3CDTF">2024-11-27T12:58:10Z</dcterms:modified>
</cp:coreProperties>
</file>